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8"/>
  </p:notesMasterIdLst>
  <p:handoutMasterIdLst>
    <p:handoutMasterId r:id="rId39"/>
  </p:handoutMasterIdLst>
  <p:sldIdLst>
    <p:sldId id="256" r:id="rId16"/>
    <p:sldId id="259" r:id="rId17"/>
    <p:sldId id="675" r:id="rId18"/>
    <p:sldId id="718" r:id="rId19"/>
    <p:sldId id="671" r:id="rId20"/>
    <p:sldId id="733" r:id="rId21"/>
    <p:sldId id="692" r:id="rId22"/>
    <p:sldId id="741" r:id="rId23"/>
    <p:sldId id="696" r:id="rId24"/>
    <p:sldId id="736" r:id="rId25"/>
    <p:sldId id="743" r:id="rId26"/>
    <p:sldId id="735" r:id="rId27"/>
    <p:sldId id="742" r:id="rId28"/>
    <p:sldId id="719" r:id="rId29"/>
    <p:sldId id="720" r:id="rId30"/>
    <p:sldId id="721" r:id="rId31"/>
    <p:sldId id="722" r:id="rId32"/>
    <p:sldId id="723" r:id="rId33"/>
    <p:sldId id="725" r:id="rId34"/>
    <p:sldId id="726" r:id="rId35"/>
    <p:sldId id="687" r:id="rId36"/>
    <p:sldId id="677" r:id="rId37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  <p:cmAuthor id="3" name="Yunta Huete, Raúl" initials="YHR" lastIdx="1" clrIdx="3">
    <p:extLst>
      <p:ext uri="{19B8F6BF-5375-455C-9EA6-DF929625EA0E}">
        <p15:presenceInfo xmlns:p15="http://schemas.microsoft.com/office/powerpoint/2012/main" userId="S-1-5-21-3432830275-2768717626-2736133141-7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3366CC"/>
    <a:srgbClr val="336699"/>
    <a:srgbClr val="006666"/>
    <a:srgbClr val="003399"/>
    <a:srgbClr val="264D74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92" d="100"/>
          <a:sy n="92" d="100"/>
        </p:scale>
        <p:origin x="1650" y="9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7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70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7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8" y="4689248"/>
            <a:ext cx="5332779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70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sog.eu/public/uploads/files/publications/INT%20Network%20Code/2015/INT0757_160210_Guidance_Interconnection_Agreements_Rev_6_GAS.pdf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29</a:t>
            </a:r>
            <a:r>
              <a:rPr lang="en-US" b="1" baseline="30000" dirty="0" smtClean="0"/>
              <a:t>th</a:t>
            </a:r>
            <a:r>
              <a:rPr lang="en-US" b="1" dirty="0" smtClean="0"/>
              <a:t> November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40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Gas interconnection capacity France-Spain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92" y="2156959"/>
            <a:ext cx="6098588" cy="41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18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Gas interconnection capacity Portugal-Spain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34365"/>
            <a:ext cx="6840760" cy="42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055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043608" y="1779687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Current situation: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VIP </a:t>
            </a:r>
            <a:r>
              <a:rPr lang="en-GB" altLang="es-ES" sz="1600" dirty="0" err="1"/>
              <a:t>Ibérico</a:t>
            </a:r>
            <a:r>
              <a:rPr lang="en-GB" altLang="es-ES" sz="1600" dirty="0"/>
              <a:t> capacities offered and allocated accordingly to CAM NC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Explicit allocation of capacity: yearly, quarterly, monthly, daily and intraday products; using PRISMA.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Physical gas flows only from Spain to Portugal direction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% capacity allocated through auctions by product (on average):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Yearly: around 50% of marketed capacity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Quarterly: around 4%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Monthly: around 16% (one day reached  37%) 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Daily: around 30% (one day reached 93%) 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Intraday: from 0% to 27%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No congestion (physical or contractual)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No price premium in PRISMA auctions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57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043608" y="1779687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Implicit allocation. Latest agreements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Last meeting: 24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October. Agreements: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Products: Daily/intraday/monthly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Proposal on capacity to put </a:t>
            </a:r>
            <a:r>
              <a:rPr lang="en-GB" sz="1200" dirty="0"/>
              <a:t>aside for implicit </a:t>
            </a:r>
            <a:r>
              <a:rPr lang="en-GB" sz="1200" dirty="0" smtClean="0"/>
              <a:t>allocation: </a:t>
            </a:r>
            <a:r>
              <a:rPr lang="en-GB" sz="1200" b="1" u="sng" dirty="0" smtClean="0"/>
              <a:t>Maximum 9 </a:t>
            </a:r>
            <a:r>
              <a:rPr lang="en-GB" sz="1200" b="1" u="sng" dirty="0" err="1" smtClean="0"/>
              <a:t>GWh</a:t>
            </a:r>
            <a:r>
              <a:rPr lang="en-GB" sz="1200" b="1" u="sng" dirty="0" smtClean="0"/>
              <a:t>/day</a:t>
            </a:r>
            <a:r>
              <a:rPr lang="en-GB" sz="1200" dirty="0" smtClean="0"/>
              <a:t> distributed as follow: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3 </a:t>
            </a:r>
            <a:r>
              <a:rPr lang="en-GB" sz="1200" dirty="0" err="1" smtClean="0"/>
              <a:t>GWh</a:t>
            </a:r>
            <a:r>
              <a:rPr lang="en-GB" sz="1200" dirty="0" smtClean="0"/>
              <a:t>/day monthly products (if no allocated: capacity go back to PRISMA)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/>
              <a:t>3 </a:t>
            </a:r>
            <a:r>
              <a:rPr lang="en-GB" sz="1200" dirty="0" err="1"/>
              <a:t>GWh</a:t>
            </a:r>
            <a:r>
              <a:rPr lang="en-GB" sz="1200" dirty="0"/>
              <a:t>/day </a:t>
            </a:r>
            <a:r>
              <a:rPr lang="en-GB" sz="1200" dirty="0" smtClean="0"/>
              <a:t>daily products </a:t>
            </a:r>
            <a:r>
              <a:rPr lang="en-GB" sz="1200" dirty="0"/>
              <a:t>(if no allocated: capacity go </a:t>
            </a:r>
            <a:r>
              <a:rPr lang="en-GB" sz="1200" dirty="0" smtClean="0"/>
              <a:t>to intraday products at MIBGAS)</a:t>
            </a:r>
            <a:endParaRPr lang="en-GB" sz="1200" dirty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3 </a:t>
            </a:r>
            <a:r>
              <a:rPr lang="en-GB" sz="1200" dirty="0" err="1"/>
              <a:t>GWh</a:t>
            </a:r>
            <a:r>
              <a:rPr lang="en-GB" sz="1200" dirty="0"/>
              <a:t>/day </a:t>
            </a:r>
            <a:r>
              <a:rPr lang="en-GB" sz="1200" dirty="0" smtClean="0"/>
              <a:t>intraday products+ non allocated in daily products if any</a:t>
            </a:r>
            <a:endParaRPr lang="en-GB" sz="1200" dirty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Amount of capacity put aside will be revised periodically.</a:t>
            </a:r>
          </a:p>
          <a:p>
            <a:pPr lvl="1" algn="just"/>
            <a:r>
              <a:rPr lang="en-GB" sz="1200" dirty="0"/>
              <a:t>	</a:t>
            </a:r>
            <a:endParaRPr lang="en-GB" sz="1200" dirty="0" smtClean="0"/>
          </a:p>
          <a:p>
            <a:pPr lvl="1" algn="just"/>
            <a:r>
              <a:rPr lang="en-GB" sz="1200" dirty="0" smtClean="0"/>
              <a:t>Proposal has been circulated to TSOs and MIBGAS for comments.</a:t>
            </a:r>
          </a:p>
          <a:p>
            <a:pPr lvl="1" algn="just"/>
            <a:endParaRPr lang="en-GB" sz="12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Analyse coordination of explicit/implicit allocation mechanisms and interaction of implicit allocation with regulation in place (CAM, CMP, balancing and nominations/</a:t>
            </a:r>
            <a:r>
              <a:rPr lang="en-GB" sz="1200" dirty="0" err="1" smtClean="0"/>
              <a:t>renominations</a:t>
            </a:r>
            <a:r>
              <a:rPr lang="en-GB" sz="1200" dirty="0" smtClean="0"/>
              <a:t>) and prevent distortions among capacity users</a:t>
            </a:r>
          </a:p>
          <a:p>
            <a:pPr lvl="1" algn="just"/>
            <a:endParaRPr lang="en-GB" sz="1200" dirty="0" smtClean="0"/>
          </a:p>
          <a:p>
            <a:pPr lvl="1">
              <a:spcBef>
                <a:spcPts val="0"/>
              </a:spcBef>
              <a:buClr>
                <a:schemeClr val="accent2"/>
              </a:buClr>
            </a:pPr>
            <a:endParaRPr lang="en-GB" altLang="es-ES" sz="1600" dirty="0"/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73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</a:t>
            </a:r>
            <a:r>
              <a:rPr lang="en-GB" sz="2400" b="1" dirty="0" smtClean="0">
                <a:solidFill>
                  <a:srgbClr val="264D74"/>
                </a:solidFill>
              </a:rPr>
              <a:t>SGRI new Work Plan</a:t>
            </a:r>
          </a:p>
          <a:p>
            <a:endParaRPr lang="en-US" sz="2000" b="1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</a:rPr>
              <a:t>Work </a:t>
            </a:r>
            <a:r>
              <a:rPr lang="en-US" sz="2000" b="1" dirty="0">
                <a:solidFill>
                  <a:srgbClr val="000000"/>
                </a:solidFill>
                <a:ea typeface="Arial Unicode MS" pitchFamily="34" charset="-128"/>
              </a:rPr>
              <a:t>Plan </a:t>
            </a:r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</a:rPr>
              <a:t>2017-2018</a:t>
            </a:r>
            <a:endParaRPr lang="en-US" sz="2000" b="1" dirty="0">
              <a:solidFill>
                <a:srgbClr val="000000"/>
              </a:solidFill>
              <a:ea typeface="Arial Unicode MS" pitchFamily="34" charset="-128"/>
            </a:endParaRP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899592" y="1844824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use of interconnections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in the Region from the implementation of the Network Codes: from 1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October 2014 to 30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September 2016.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The current situation of gas interconnections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Capacities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calculation methodology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Flows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The use of the gas interconnections.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Booked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Capacity used.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Available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Secondary capacity trade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3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87624" y="1595701"/>
            <a:ext cx="7272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 (Cont.):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Assessment of the gas flows and the congestion status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CMP implementation.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Recommendations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For the allocation of capacity.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For the congestion management. </a:t>
            </a: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Conclusions.</a:t>
            </a:r>
          </a:p>
          <a:p>
            <a:pPr lvl="1" algn="r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Deliverable Deadline: </a:t>
            </a:r>
            <a:r>
              <a:rPr lang="en-US" dirty="0" smtClean="0">
                <a:ea typeface="Arial Unicode MS" pitchFamily="34" charset="-128"/>
              </a:rPr>
              <a:t>June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2017   </a:t>
            </a:r>
          </a:p>
          <a:p>
            <a:pPr lvl="2" algn="just"/>
            <a:endParaRPr lang="en-US" sz="1600" b="1" dirty="0">
              <a:solidFill>
                <a:srgbClr val="FF0000"/>
              </a:solidFill>
            </a:endParaRPr>
          </a:p>
          <a:p>
            <a:pPr lvl="1"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8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1700808"/>
            <a:ext cx="727280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II. Second target: about gas Balancing regimes in the region: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Follow-up of the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Balancing regimes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at national levels and in the interconnections. Assessment about unbalancing volumes, costs, number of TSO balancing actions, etc. (from 1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October 2016 to 30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September 2017):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Sharing information in the region: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do the index and contents of the “template” report.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very TSO will complete the report about their own balancing zone.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and TSOs will do a synthesis how the different balancing regimes are working the SGRI.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lvl="1" algn="r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2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Deadline: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December 2017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61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  <a:endParaRPr lang="en-GB" sz="2400" b="1" dirty="0" smtClean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Next steps to further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market integration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Iberia.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accommodate MIBGAS market rules.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revise CAM rules at the Iberian VIP to accommodate implicit allocation mechanism.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elaborate a proposal of communication procedures among MIBGAS and TSOs.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implement the model. </a:t>
            </a:r>
          </a:p>
          <a:p>
            <a:pPr lvl="5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Deadline: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According to Iberian gas deadlines.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73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Next steps to further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market integration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Iberia with France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NRAs/market operators 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will </a:t>
            </a:r>
            <a:r>
              <a:rPr lang="en-US" dirty="0" err="1" smtClean="0">
                <a:solidFill>
                  <a:srgbClr val="000000"/>
                </a:solidFill>
                <a:ea typeface="Arial Unicode MS" pitchFamily="34" charset="-128"/>
              </a:rPr>
              <a:t>analyse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market rules (exchange) of every market.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assess market prices behavior.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make some recommendations and conclusions.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Deadlines: </a:t>
            </a:r>
            <a:r>
              <a:rPr lang="en-US" dirty="0" smtClean="0">
                <a:ea typeface="Arial Unicode MS" pitchFamily="34" charset="-128"/>
              </a:rPr>
              <a:t>a) October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b) March 2018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c) October 2018</a:t>
            </a:r>
            <a:endParaRPr lang="en-US" dirty="0">
              <a:ea typeface="Arial Unicode MS" pitchFamily="34" charset="-128"/>
            </a:endParaRPr>
          </a:p>
          <a:p>
            <a:pPr lvl="3" algn="r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18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361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IV. Fifth target: Infrastructures.</a:t>
            </a:r>
          </a:p>
          <a:p>
            <a:pPr algn="just"/>
            <a:endParaRPr lang="en-US" sz="2000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TSO’s TYNDP proposal.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NRA’s assessment</a:t>
            </a:r>
            <a:r>
              <a:rPr lang="en-US" dirty="0" smtClean="0">
                <a:solidFill>
                  <a:srgbClr val="00B050"/>
                </a:solidFill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according to the PCI regional development </a:t>
            </a:r>
            <a:r>
              <a:rPr lang="en-US" dirty="0" err="1" smtClean="0">
                <a:ea typeface="Arial Unicode MS" pitchFamily="34" charset="-128"/>
              </a:rPr>
              <a:t>procces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Deadlines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 according to the PCI process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47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90" y="1700808"/>
            <a:ext cx="5875471" cy="435024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361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V. Sixth target: Other possible pending issues:</a:t>
            </a:r>
          </a:p>
          <a:p>
            <a:pPr algn="just"/>
            <a:endParaRPr lang="en-US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Interoperability.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Follow up of the implementation of the job done in 2016.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OSBB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Follow up of the implementation of the job done in 2016.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342900" indent="-342900" algn="just">
              <a:buFontTx/>
              <a:buAutoNum type="arabicPeriod" startAt="5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996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402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6071791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January</a:t>
            </a:r>
            <a:r>
              <a:rPr lang="es-ES" sz="1600" b="1" dirty="0" smtClean="0"/>
              <a:t> 2017 (date </a:t>
            </a:r>
            <a:r>
              <a:rPr lang="es-ES" sz="1600" b="1" dirty="0" err="1" smtClean="0"/>
              <a:t>tbd</a:t>
            </a:r>
            <a:r>
              <a:rPr lang="es-ES" sz="1600" b="1" smtClean="0"/>
              <a:t>)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6369"/>
            <a:ext cx="7056784" cy="29947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88" y="4221088"/>
            <a:ext cx="6937956" cy="188690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</a:t>
            </a:r>
            <a:r>
              <a:rPr lang="en-US" b="1" dirty="0" smtClean="0">
                <a:ea typeface="Arial Unicode MS" pitchFamily="34" charset="-128"/>
              </a:rPr>
              <a:t>Agreement: </a:t>
            </a:r>
            <a:endParaRPr lang="en-US" b="1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/>
              <a:t>Agreement </a:t>
            </a:r>
            <a:r>
              <a:rPr lang="fr-FR" dirty="0" smtClean="0"/>
              <a:t>Template: </a:t>
            </a:r>
            <a:r>
              <a:rPr lang="fr-FR" dirty="0" err="1">
                <a:solidFill>
                  <a:srgbClr val="0000FF"/>
                </a:solidFill>
                <a:hlinkClick r:id="rId2"/>
              </a:rPr>
              <a:t>published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on </a:t>
            </a:r>
            <a:r>
              <a:rPr lang="fr-FR" dirty="0" smtClean="0"/>
              <a:t>11</a:t>
            </a:r>
            <a:r>
              <a:rPr lang="fr-FR" baseline="30000" dirty="0" smtClean="0"/>
              <a:t>th </a:t>
            </a:r>
            <a:r>
              <a:rPr lang="fr-FR" dirty="0"/>
              <a:t>April 2016 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dirty="0" err="1" smtClean="0"/>
              <a:t>Interconnection</a:t>
            </a:r>
            <a:r>
              <a:rPr lang="es-ES" dirty="0" smtClean="0"/>
              <a:t> </a:t>
            </a:r>
            <a:r>
              <a:rPr lang="es-ES" dirty="0" err="1" smtClean="0"/>
              <a:t>agreements</a:t>
            </a:r>
            <a:r>
              <a:rPr lang="es-E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 smtClean="0"/>
              <a:t>. Full text sent to regulators </a:t>
            </a:r>
            <a:r>
              <a:rPr lang="en-US" sz="1600" b="1" dirty="0" smtClean="0"/>
              <a:t>on 15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July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Portugal-Spain</a:t>
            </a:r>
            <a:r>
              <a:rPr lang="en-US" sz="1600" dirty="0" smtClean="0"/>
              <a:t>. Full text sent to regulators </a:t>
            </a:r>
            <a:r>
              <a:rPr lang="en-US" sz="1600" b="1" dirty="0" smtClean="0"/>
              <a:t>on 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August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Interconnection</a:t>
            </a:r>
            <a:r>
              <a:rPr lang="es-ES" sz="1600" dirty="0" smtClean="0"/>
              <a:t> </a:t>
            </a:r>
            <a:r>
              <a:rPr lang="es-ES" sz="1600" dirty="0" err="1" smtClean="0"/>
              <a:t>agreements</a:t>
            </a:r>
            <a:r>
              <a:rPr lang="es-ES" sz="1600" dirty="0" smtClean="0"/>
              <a:t> </a:t>
            </a:r>
            <a:r>
              <a:rPr lang="es-ES" sz="1600" dirty="0" err="1" smtClean="0"/>
              <a:t>sent</a:t>
            </a:r>
            <a:r>
              <a:rPr lang="es-ES" sz="1600" dirty="0" smtClean="0"/>
              <a:t> to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Consultation</a:t>
            </a:r>
            <a:r>
              <a:rPr lang="es-ES" sz="1600" dirty="0" smtClean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Non-</a:t>
            </a:r>
            <a:r>
              <a:rPr lang="es-ES" sz="1600" dirty="0" err="1" smtClean="0"/>
              <a:t>confidential</a:t>
            </a:r>
            <a:r>
              <a:rPr lang="es-ES" sz="1600" dirty="0" smtClean="0"/>
              <a:t> </a:t>
            </a:r>
            <a:r>
              <a:rPr lang="es-ES" sz="1600" dirty="0" err="1" smtClean="0"/>
              <a:t>version</a:t>
            </a:r>
            <a:r>
              <a:rPr lang="es-ES" sz="1600" dirty="0" smtClean="0"/>
              <a:t>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following</a:t>
            </a:r>
            <a:r>
              <a:rPr lang="es-ES" sz="1600" dirty="0" smtClean="0"/>
              <a:t> </a:t>
            </a:r>
            <a:r>
              <a:rPr lang="es-ES" sz="1600" dirty="0" err="1" smtClean="0"/>
              <a:t>sections</a:t>
            </a:r>
            <a:r>
              <a:rPr lang="es-ES" sz="1600" dirty="0" smtClean="0"/>
              <a:t>:</a:t>
            </a:r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Rules </a:t>
            </a:r>
            <a:r>
              <a:rPr lang="en-US" sz="1600" dirty="0"/>
              <a:t>for the matching </a:t>
            </a:r>
            <a:r>
              <a:rPr lang="en-US" sz="1600" dirty="0" smtClean="0"/>
              <a:t>process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Rules </a:t>
            </a:r>
            <a:r>
              <a:rPr lang="en-US" sz="1600" dirty="0"/>
              <a:t>for the allocation of gas </a:t>
            </a:r>
            <a:r>
              <a:rPr lang="en-US" sz="1600" dirty="0" smtClean="0"/>
              <a:t>quantities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Communication </a:t>
            </a:r>
            <a:r>
              <a:rPr lang="en-US" sz="1600" dirty="0"/>
              <a:t>procedures in case of exceptional situation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</a:t>
            </a:r>
            <a:r>
              <a:rPr lang="en-US" b="1" dirty="0" smtClean="0">
                <a:ea typeface="Arial Unicode MS" pitchFamily="34" charset="-128"/>
              </a:rPr>
              <a:t>Agreement: </a:t>
            </a:r>
            <a:endParaRPr lang="en-US" b="1" dirty="0" smtClean="0">
              <a:ea typeface="Arial Unicode MS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Interconnection</a:t>
            </a:r>
            <a:r>
              <a:rPr lang="es-ES" sz="1600" dirty="0" smtClean="0"/>
              <a:t> </a:t>
            </a:r>
            <a:r>
              <a:rPr lang="es-ES" sz="1600" dirty="0" err="1" smtClean="0"/>
              <a:t>agreements</a:t>
            </a:r>
            <a:r>
              <a:rPr lang="es-ES" sz="1600" dirty="0" smtClean="0"/>
              <a:t> </a:t>
            </a:r>
            <a:r>
              <a:rPr lang="es-ES" sz="1600" dirty="0" err="1" smtClean="0"/>
              <a:t>sent</a:t>
            </a:r>
            <a:r>
              <a:rPr lang="es-ES" sz="1600" dirty="0" smtClean="0"/>
              <a:t> </a:t>
            </a:r>
            <a:r>
              <a:rPr lang="es-ES" sz="1600" dirty="0" smtClean="0"/>
              <a:t>to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Consultation</a:t>
            </a:r>
            <a:r>
              <a:rPr lang="es-ES" sz="1600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Non-confidential version </a:t>
            </a:r>
            <a:r>
              <a:rPr lang="en-US" sz="1600" b="1" u="sng" dirty="0"/>
              <a:t>on public consultation</a:t>
            </a:r>
            <a:r>
              <a:rPr lang="en-US" sz="1600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/>
              <a:t>. </a:t>
            </a:r>
            <a:r>
              <a:rPr lang="en-US" sz="1600" b="1" dirty="0"/>
              <a:t>f</a:t>
            </a:r>
            <a:r>
              <a:rPr lang="en-US" sz="1600" b="1" dirty="0" smtClean="0"/>
              <a:t>rom </a:t>
            </a:r>
            <a:r>
              <a:rPr lang="en-US" sz="1600" b="1" dirty="0"/>
              <a:t>15</a:t>
            </a:r>
            <a:r>
              <a:rPr lang="en-US" sz="1600" b="1" baseline="30000" dirty="0"/>
              <a:t>th </a:t>
            </a:r>
            <a:r>
              <a:rPr lang="en-US" sz="1600" b="1" dirty="0"/>
              <a:t>Sept to 15</a:t>
            </a:r>
            <a:r>
              <a:rPr lang="en-US" sz="1600" b="1" baseline="30000" dirty="0"/>
              <a:t>th</a:t>
            </a:r>
            <a:r>
              <a:rPr lang="en-US" sz="1600" b="1" dirty="0"/>
              <a:t> Nov</a:t>
            </a:r>
            <a:endParaRPr lang="es-ES" sz="1600" b="1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00FF"/>
                </a:solidFill>
              </a:rPr>
              <a:t>Portugal-Spain</a:t>
            </a:r>
            <a:r>
              <a:rPr lang="en-US" sz="1600" dirty="0"/>
              <a:t>. </a:t>
            </a:r>
            <a:r>
              <a:rPr lang="en-US" sz="1600" b="1" dirty="0" smtClean="0"/>
              <a:t>from </a:t>
            </a:r>
            <a:r>
              <a:rPr lang="en-US" sz="1600" b="1" dirty="0"/>
              <a:t>26</a:t>
            </a:r>
            <a:r>
              <a:rPr lang="en-US" sz="1600" b="1" baseline="30000" dirty="0"/>
              <a:t>th</a:t>
            </a:r>
            <a:r>
              <a:rPr lang="en-US" sz="1600" b="1" dirty="0"/>
              <a:t>  Sept to 26</a:t>
            </a:r>
            <a:r>
              <a:rPr lang="en-US" sz="1600" b="1" baseline="30000" dirty="0"/>
              <a:t>th</a:t>
            </a:r>
            <a:r>
              <a:rPr lang="en-US" sz="1600" b="1" dirty="0"/>
              <a:t> Nov </a:t>
            </a:r>
            <a:endParaRPr lang="en-US" sz="1600" b="1" dirty="0" smtClean="0"/>
          </a:p>
          <a:p>
            <a:pPr lvl="3"/>
            <a:endParaRPr lang="en-US" sz="1600" b="1" dirty="0"/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600" b="1" dirty="0" smtClean="0">
                <a:ea typeface="Arial Unicode MS" pitchFamily="34" charset="-128"/>
              </a:rPr>
              <a:t>TSOs assessment </a:t>
            </a:r>
            <a:r>
              <a:rPr lang="en-US" sz="1600" dirty="0" smtClean="0">
                <a:ea typeface="Arial Unicode MS" pitchFamily="34" charset="-128"/>
              </a:rPr>
              <a:t>of the PC results. IA updated by the end of November.</a:t>
            </a:r>
            <a:r>
              <a:rPr lang="en-US" sz="1600" b="1" dirty="0" smtClean="0">
                <a:ea typeface="Arial Unicode MS" pitchFamily="34" charset="-128"/>
              </a:rPr>
              <a:t> </a:t>
            </a:r>
            <a:endParaRPr lang="en-US" sz="1600" b="1" dirty="0" smtClean="0">
              <a:ea typeface="Arial Unicode MS" pitchFamily="34" charset="-128"/>
            </a:endParaRPr>
          </a:p>
          <a:p>
            <a:pPr lvl="0" algn="just"/>
            <a:endParaRPr lang="en-US" sz="1600" b="1" dirty="0" smtClean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600" dirty="0" smtClean="0">
                <a:ea typeface="Arial Unicode MS" pitchFamily="34" charset="-128"/>
              </a:rPr>
              <a:t>Following </a:t>
            </a:r>
            <a:r>
              <a:rPr lang="en-US" sz="1600" dirty="0">
                <a:ea typeface="Arial Unicode MS" pitchFamily="34" charset="-128"/>
              </a:rPr>
              <a:t>positive </a:t>
            </a:r>
            <a:r>
              <a:rPr lang="en-US" sz="1600" dirty="0" smtClean="0">
                <a:ea typeface="Arial Unicode MS" pitchFamily="34" charset="-128"/>
              </a:rPr>
              <a:t>NRAs evaluation</a:t>
            </a:r>
            <a:r>
              <a:rPr lang="en-US" sz="1600" dirty="0">
                <a:ea typeface="Arial Unicode MS" pitchFamily="34" charset="-128"/>
              </a:rPr>
              <a:t>: publication on the TSO’s </a:t>
            </a:r>
            <a:r>
              <a:rPr lang="en-US" sz="1600" dirty="0" smtClean="0">
                <a:ea typeface="Arial Unicode MS" pitchFamily="34" charset="-128"/>
              </a:rPr>
              <a:t>website by the end 2016</a:t>
            </a:r>
            <a:endParaRPr lang="en-US" sz="1600" dirty="0"/>
          </a:p>
          <a:p>
            <a:pPr lvl="3"/>
            <a:endParaRPr lang="en-US" sz="16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/>
              <a:t>Other adaptations to the IO NC (TSO, ACER)</a:t>
            </a:r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9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Spain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CNMC’s Circular 2/2015 establishing the balancing rules in the transmission network system – Jul. 2015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Entry into force: 1st October 2016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u="sng" dirty="0" smtClean="0"/>
              <a:t>Balancing actions (1</a:t>
            </a:r>
            <a:r>
              <a:rPr lang="en-GB" u="sng" baseline="30000" dirty="0" smtClean="0"/>
              <a:t>st</a:t>
            </a:r>
            <a:r>
              <a:rPr lang="en-GB" u="sng" dirty="0" smtClean="0"/>
              <a:t> October_ 15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November): </a:t>
            </a:r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28872"/>
            <a:ext cx="6856618" cy="25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4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>
                <a:solidFill>
                  <a:srgbClr val="264D74"/>
                </a:solidFill>
              </a:rPr>
              <a:t>Balancing NC. Status of the implementation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TSOs: first insight)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5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Infrastructures</a:t>
            </a:r>
            <a:r>
              <a:rPr lang="en-GB" sz="2400" b="1" dirty="0">
                <a:solidFill>
                  <a:srgbClr val="264D74"/>
                </a:solidFill>
              </a:rPr>
              <a:t>: new GRIP, TYNDP and PCIs 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TSOs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2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635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MIBGAS has been operating since the end of 2015 in Spain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11203"/>
            <a:ext cx="7979005" cy="34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1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ADBB916BAA04CA9F416EC5E8C7FEF" ma:contentTypeVersion="27" ma:contentTypeDescription="Create a new document." ma:contentTypeScope="" ma:versionID="a2a1c3f4b56cfa68fc7795cc11c8c158">
  <xsd:schema xmlns:xsd="http://www.w3.org/2001/XMLSchema" xmlns:xs="http://www.w3.org/2001/XMLSchema" xmlns:p="http://schemas.microsoft.com/office/2006/metadata/properties" xmlns:ns2="985daa2e-53d8-4475-82b8-9c7d25324e34" xmlns:ns3="6b210438-fff2-4ddb-9c42-ad47350b0609" targetNamespace="http://schemas.microsoft.com/office/2006/metadata/properties" ma:root="true" ma:fieldsID="716e9868a62c982257f055c16920ea95" ns2:_="" ns3:_="">
    <xsd:import namespace="985daa2e-53d8-4475-82b8-9c7d25324e34"/>
    <xsd:import namespace="6b210438-fff2-4ddb-9c42-ad47350b0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10438-fff2-4ddb-9c42-ad47350b0609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6b210438-fff2-4ddb-9c42-ad47350b0609">0 - 40th IG_Meeting guide.pptx</AcerDocumentName>
    <_dlc_DocId xmlns="985daa2e-53d8-4475-82b8-9c7d25324e34">ACER-2016-43638</_dlc_DocId>
    <_dlc_DocIdUrl xmlns="985daa2e-53d8-4475-82b8-9c7d25324e34">
      <Url>https://extranet.acer.europa.eu/Events/40th-IG-Meeting/_layouts/DocIdRedir.aspx?ID=ACER-2016-43638</Url>
      <Description>ACER-2016-43638</Description>
    </_dlc_DocIdUrl>
    <ACER_Abstract xmlns="985daa2e-53d8-4475-82b8-9c7d25324e3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3F1A87CD-D7AA-458E-B396-A3A9B09937F8}"/>
</file>

<file path=customXml/itemProps2.xml><?xml version="1.0" encoding="utf-8"?>
<ds:datastoreItem xmlns:ds="http://schemas.openxmlformats.org/officeDocument/2006/customXml" ds:itemID="{5C1DCB51-165E-4F3F-9F75-F40EEFED3E77}"/>
</file>

<file path=customXml/itemProps3.xml><?xml version="1.0" encoding="utf-8"?>
<ds:datastoreItem xmlns:ds="http://schemas.openxmlformats.org/officeDocument/2006/customXml" ds:itemID="{4E4E0286-58A0-4924-8B67-E83A1AE31B25}"/>
</file>

<file path=customXml/itemProps4.xml><?xml version="1.0" encoding="utf-8"?>
<ds:datastoreItem xmlns:ds="http://schemas.openxmlformats.org/officeDocument/2006/customXml" ds:itemID="{973DC834-7B33-44F3-9219-22B264A85C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16345</TotalTime>
  <Words>1103</Words>
  <Application>Microsoft Office PowerPoint</Application>
  <PresentationFormat>Presentación en pantalla (4:3)</PresentationFormat>
  <Paragraphs>190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22</vt:i4>
      </vt:variant>
    </vt:vector>
  </HeadingPairs>
  <TitlesOfParts>
    <vt:vector size="44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Alonso Borrego, Nuria</cp:lastModifiedBy>
  <cp:revision>2167</cp:revision>
  <cp:lastPrinted>2016-10-03T14:16:10Z</cp:lastPrinted>
  <dcterms:created xsi:type="dcterms:W3CDTF">2008-11-21T11:47:24Z</dcterms:created>
  <dcterms:modified xsi:type="dcterms:W3CDTF">2016-11-28T10:04:04Z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0x0101002ADADBB916BAA04CA9F416EC5E8C7FEF</vt:lpwstr>
  </property>
  <property fmtid="{D5CDD505-2E9C-101B-9397-08002B2CF9AE}" pid="3" name="_dlc_DocIdItemGuid">
    <vt:lpwstr>e84e7f84-a848-4ef4-acfe-41f856d62827</vt:lpwstr>
  </property>
</Properties>
</file>